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78" r:id="rId2"/>
    <p:sldId id="491" r:id="rId3"/>
    <p:sldId id="285" r:id="rId4"/>
    <p:sldId id="298" r:id="rId5"/>
    <p:sldId id="459" r:id="rId6"/>
    <p:sldId id="293" r:id="rId7"/>
    <p:sldId id="457" r:id="rId8"/>
    <p:sldId id="462" r:id="rId9"/>
    <p:sldId id="463" r:id="rId10"/>
    <p:sldId id="477" r:id="rId11"/>
    <p:sldId id="465" r:id="rId12"/>
    <p:sldId id="466" r:id="rId13"/>
    <p:sldId id="473" r:id="rId14"/>
    <p:sldId id="470" r:id="rId15"/>
    <p:sldId id="471" r:id="rId16"/>
    <p:sldId id="472" r:id="rId17"/>
    <p:sldId id="474" r:id="rId18"/>
    <p:sldId id="475" r:id="rId19"/>
    <p:sldId id="476" r:id="rId20"/>
    <p:sldId id="478" r:id="rId21"/>
    <p:sldId id="480" r:id="rId22"/>
    <p:sldId id="479" r:id="rId23"/>
    <p:sldId id="481" r:id="rId24"/>
    <p:sldId id="482" r:id="rId25"/>
    <p:sldId id="490" r:id="rId26"/>
    <p:sldId id="492" r:id="rId27"/>
    <p:sldId id="493" r:id="rId28"/>
    <p:sldId id="483" r:id="rId29"/>
    <p:sldId id="494" r:id="rId30"/>
    <p:sldId id="495" r:id="rId31"/>
    <p:sldId id="485" r:id="rId32"/>
    <p:sldId id="684" r:id="rId33"/>
    <p:sldId id="685" r:id="rId34"/>
    <p:sldId id="486" r:id="rId35"/>
    <p:sldId id="460" r:id="rId36"/>
    <p:sldId id="487" r:id="rId37"/>
    <p:sldId id="681" r:id="rId38"/>
    <p:sldId id="683" r:id="rId39"/>
    <p:sldId id="489" r:id="rId40"/>
    <p:sldId id="488" r:id="rId41"/>
    <p:sldId id="267" r:id="rId42"/>
    <p:sldId id="275" r:id="rId43"/>
    <p:sldId id="268" r:id="rId44"/>
    <p:sldId id="27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1"/>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90"/>
            <p14:sldId id="492"/>
            <p14:sldId id="493"/>
            <p14:sldId id="483"/>
            <p14:sldId id="494"/>
            <p14:sldId id="495"/>
            <p14:sldId id="485"/>
            <p14:sldId id="684"/>
            <p14:sldId id="685"/>
            <p14:sldId id="486"/>
            <p14:sldId id="460"/>
            <p14:sldId id="487"/>
            <p14:sldId id="681"/>
            <p14:sldId id="683"/>
          </p14:sldIdLst>
        </p14:section>
        <p14:section name="Q &amp; A" id="{EC3F6F94-2D82-4EB0-B8B3-D1EDFDD37945}">
          <p14:sldIdLst>
            <p14:sldId id="489"/>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47672" autoAdjust="0"/>
  </p:normalViewPr>
  <p:slideViewPr>
    <p:cSldViewPr snapToGrid="0">
      <p:cViewPr varScale="1">
        <p:scale>
          <a:sx n="94" d="100"/>
          <a:sy n="94" d="100"/>
        </p:scale>
        <p:origin x="2861" y="32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07.11.2019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(sorry we are in Norway I meant Tesla Model 3)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tier after that </a:t>
            </a:r>
            <a:r>
              <a:rPr lang="en-US" dirty="0">
                <a:effectLst/>
              </a:rPr>
              <a:t>Next 99K (1K–100K)/month$0.03 per connection/month.</a:t>
            </a:r>
            <a:endParaRPr lang="en-US" dirty="0"/>
          </a:p>
          <a:p>
            <a:endParaRPr lang="en-US" dirty="0"/>
          </a:p>
          <a:p>
            <a:r>
              <a:rPr lang="en-US" dirty="0"/>
              <a:t>But things can get worse. </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p:txBody>
      </p:sp>
      <p:sp>
        <p:nvSpPr>
          <p:cNvPr id="4" name="Slide Number Placeholder 3"/>
          <p:cNvSpPr>
            <a:spLocks noGrp="1"/>
          </p:cNvSpPr>
          <p:nvPr>
            <p:ph type="sldNum" sz="quarter" idx="5"/>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889903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Plus you have to deal with SDK and broker dependent behavior. For example if you use </a:t>
            </a:r>
            <a:r>
              <a:rPr lang="en-US" dirty="0" err="1"/>
              <a:t>SendsWithAtomicReceive</a:t>
            </a:r>
            <a:r>
              <a:rPr lang="en-US" dirty="0"/>
              <a:t> with ASB and send messages to multiple destinations you need to batch by </a:t>
            </a:r>
            <a:r>
              <a:rPr lang="en-US" dirty="0" err="1"/>
              <a:t>SendVia</a:t>
            </a:r>
            <a:r>
              <a:rPr lang="en-US" dirty="0"/>
              <a:t> route. With AWS SQS even if you send batches individual messages within a back can fail and then your code needs to fallback to retry those individual messages. Fun times! </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930908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know have the building blocks (sending, receiving and transactions) to build your own message pump. </a:t>
            </a:r>
          </a:p>
          <a:p>
            <a:endParaRPr lang="en-US" dirty="0"/>
          </a:p>
          <a:p>
            <a:r>
              <a:rPr lang="en-US" dirty="0"/>
              <a:t>We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a:t>
            </a:r>
            <a:r>
              <a:rPr lang="en-US"/>
              <a:t>connection pooling etc.</a:t>
            </a:r>
            <a:endParaRPr lang="en-US" dirty="0"/>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endParaRPr lang="de-CH" dirty="0"/>
          </a:p>
          <a:p>
            <a:r>
              <a:rPr lang="en-US" dirty="0"/>
              <a:t>These distributed systems are complex, there’s no denying that, so you need tooling to make sure everything is running properly and to get insights into it. Using a monitoring system is not that hard. Setting up all the hooks into the middleware might be though</a:t>
            </a:r>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ship data to App Insights or (name drop some shit) Grafana, Prometheus, all that stuff, this is just one example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0650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strongly encourage you to try this yourself on a personal project or a small part of your work project. Knowing the inner workings of a message pump is valuable, even if you don't end up using it in production. Being armed with this knowledge helps you to make the right tradeoffs in your projects when it comes to the make or buy decision.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362113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2840509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8</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83275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07.11.2019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07.11.2019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07.11.2019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07.11.2019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07.11.2019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07.11.2019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07.11.2019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07.11.2019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07.11.2019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07.11.2019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07.11.2019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07.11.2019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a:extLst>
              <a:ext uri="{FF2B5EF4-FFF2-40B4-BE49-F238E27FC236}">
                <a16:creationId xmlns:a16="http://schemas.microsoft.com/office/drawing/2014/main" id="{645E1445-E2D2-4AF6-A6C1-ECF74A535743}"/>
              </a:ext>
            </a:extLst>
          </p:cNvPr>
          <p:cNvSpPr/>
          <p:nvPr/>
        </p:nvSpPr>
        <p:spPr>
          <a:xfrm>
            <a:off x="10811494" y="6412076"/>
            <a:ext cx="1380506" cy="369332"/>
          </a:xfrm>
          <a:prstGeom prst="rect">
            <a:avLst/>
          </a:prstGeom>
        </p:spPr>
        <p:txBody>
          <a:bodyPr wrap="none">
            <a:spAutoFit/>
          </a:bodyPr>
          <a:lstStyle/>
          <a:p>
            <a:r>
              <a:rPr lang="en-US" dirty="0">
                <a:solidFill>
                  <a:schemeClr val="accent3"/>
                </a:solidFill>
                <a:latin typeface="Yanone Kaffeesatz Regular" panose="02000000000000000000" pitchFamily="2" charset="0"/>
              </a:rPr>
              <a:t>@</a:t>
            </a:r>
            <a:r>
              <a:rPr lang="en-US" dirty="0" err="1">
                <a:solidFill>
                  <a:schemeClr val="accent3"/>
                </a:solidFill>
                <a:latin typeface="Yanone Kaffeesatz Regular" panose="02000000000000000000" pitchFamily="2" charset="0"/>
              </a:rPr>
              <a:t>danielmarbach</a:t>
            </a:r>
            <a:endParaRPr lang="en-US" dirty="0">
              <a:solidFill>
                <a:schemeClr val="accent3"/>
              </a:solidFill>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7" name="Left Brace 6">
            <a:extLst>
              <a:ext uri="{FF2B5EF4-FFF2-40B4-BE49-F238E27FC236}">
                <a16:creationId xmlns:a16="http://schemas.microsoft.com/office/drawing/2014/main" id="{F5801FDB-F44E-402B-846F-4F3EBCCFEB7A}"/>
              </a:ext>
            </a:extLst>
          </p:cNvPr>
          <p:cNvSpPr/>
          <p:nvPr/>
        </p:nvSpPr>
        <p:spPr>
          <a:xfrm rot="16200000">
            <a:off x="559908" y="4287298"/>
            <a:ext cx="527004" cy="1118543"/>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B4DC039-D455-4CCC-B57C-7BD18A483AA2}"/>
              </a:ext>
            </a:extLst>
          </p:cNvPr>
          <p:cNvSpPr/>
          <p:nvPr/>
        </p:nvSpPr>
        <p:spPr>
          <a:xfrm rot="16200000">
            <a:off x="3340298" y="2839067"/>
            <a:ext cx="527004" cy="4015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BCFD751-A205-4E46-9A75-E5F73A93B9F3}"/>
              </a:ext>
            </a:extLst>
          </p:cNvPr>
          <p:cNvSpPr/>
          <p:nvPr/>
        </p:nvSpPr>
        <p:spPr>
          <a:xfrm rot="16200000">
            <a:off x="8018436" y="2264544"/>
            <a:ext cx="527004" cy="516405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6C306E41-D2D9-4862-B9FD-6E676B2C119D}"/>
              </a:ext>
            </a:extLst>
          </p:cNvPr>
          <p:cNvSpPr/>
          <p:nvPr/>
        </p:nvSpPr>
        <p:spPr>
          <a:xfrm>
            <a:off x="189262" y="5335109"/>
            <a:ext cx="1268296"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Network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send time</a:t>
            </a:r>
          </a:p>
        </p:txBody>
      </p:sp>
      <p:sp>
        <p:nvSpPr>
          <p:cNvPr id="12" name="Rectangle 11">
            <a:extLst>
              <a:ext uri="{FF2B5EF4-FFF2-40B4-BE49-F238E27FC236}">
                <a16:creationId xmlns:a16="http://schemas.microsoft.com/office/drawing/2014/main" id="{75CFEF3F-B906-412E-8072-6056708D27FC}"/>
              </a:ext>
            </a:extLst>
          </p:cNvPr>
          <p:cNvSpPr/>
          <p:nvPr/>
        </p:nvSpPr>
        <p:spPr>
          <a:xfrm>
            <a:off x="2990491" y="5335109"/>
            <a:ext cx="1226618"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Queue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wait time</a:t>
            </a:r>
          </a:p>
        </p:txBody>
      </p:sp>
      <p:sp>
        <p:nvSpPr>
          <p:cNvPr id="13" name="Rectangle 12">
            <a:extLst>
              <a:ext uri="{FF2B5EF4-FFF2-40B4-BE49-F238E27FC236}">
                <a16:creationId xmlns:a16="http://schemas.microsoft.com/office/drawing/2014/main" id="{55C704C8-B913-4E3B-8695-8C1C5142E6A6}"/>
              </a:ext>
            </a:extLst>
          </p:cNvPr>
          <p:cNvSpPr/>
          <p:nvPr/>
        </p:nvSpPr>
        <p:spPr>
          <a:xfrm>
            <a:off x="7588352" y="5335109"/>
            <a:ext cx="1426993"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Processing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time</a:t>
            </a: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9" grpId="0" animBg="1"/>
      <p:bldP spid="10" grpId="0" animBg="1"/>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6">
            <a:extLst>
              <a:ext uri="{FF2B5EF4-FFF2-40B4-BE49-F238E27FC236}">
                <a16:creationId xmlns:a16="http://schemas.microsoft.com/office/drawing/2014/main" id="{BB2887C9-B6E3-4A9D-BF9E-BFA010E30A5E}"/>
              </a:ext>
            </a:extLst>
          </p:cNvPr>
          <p:cNvSpPr/>
          <p:nvPr/>
        </p:nvSpPr>
        <p:spPr>
          <a:xfrm rot="16200000">
            <a:off x="8864276" y="2212521"/>
            <a:ext cx="1474048" cy="176885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400" dirty="0">
                <a:latin typeface="Yanone Kaffeesatz Light" panose="02000000000000000000" pitchFamily="2" charset="0"/>
              </a:rPr>
              <a:t>Broker</a:t>
            </a:r>
          </a:p>
        </p:txBody>
      </p:sp>
      <p:sp>
        <p:nvSpPr>
          <p:cNvPr id="3" name="Rectangle 2">
            <a:extLst>
              <a:ext uri="{FF2B5EF4-FFF2-40B4-BE49-F238E27FC236}">
                <a16:creationId xmlns:a16="http://schemas.microsoft.com/office/drawing/2014/main" id="{3785EE68-A950-4AAA-A043-2669F8043B55}"/>
              </a:ext>
            </a:extLst>
          </p:cNvPr>
          <p:cNvSpPr/>
          <p:nvPr/>
        </p:nvSpPr>
        <p:spPr>
          <a:xfrm>
            <a:off x="734785" y="729733"/>
            <a:ext cx="6293711" cy="5632311"/>
          </a:xfrm>
          <a:prstGeom prst="rect">
            <a:avLst/>
          </a:prstGeom>
        </p:spPr>
        <p:txBody>
          <a:bodyPr wrap="none">
            <a:spAutoFit/>
          </a:bodyPr>
          <a:lstStyle/>
          <a:p>
            <a:r>
              <a:rPr lang="de-CH" sz="3200" dirty="0" err="1">
                <a:solidFill>
                  <a:schemeClr val="tx2"/>
                </a:solidFill>
                <a:latin typeface="Yanone Kaffeesatz Light" panose="02000000000000000000" pitchFamily="2" charset="0"/>
              </a:rPr>
              <a:t>foreach</a:t>
            </a:r>
            <a:r>
              <a:rPr lang="de-CH" sz="3200" dirty="0">
                <a:solidFill>
                  <a:schemeClr val="tx2"/>
                </a:solidFill>
                <a:latin typeface="Yanone Kaffeesatz Light" panose="02000000000000000000" pitchFamily="2" charset="0"/>
              </a:rPr>
              <a:t>(</a:t>
            </a:r>
            <a:r>
              <a:rPr lang="de-CH" sz="3200" dirty="0" err="1">
                <a:solidFill>
                  <a:schemeClr val="tx2"/>
                </a:solidFill>
                <a:latin typeface="Yanone Kaffeesatz Light" panose="02000000000000000000" pitchFamily="2" charset="0"/>
              </a:rPr>
              <a:t>var</a:t>
            </a:r>
            <a:r>
              <a:rPr lang="de-CH" sz="3200" dirty="0">
                <a:solidFill>
                  <a:schemeClr val="tx2"/>
                </a:solidFill>
                <a:latin typeface="Yanone Kaffeesatz Light" panose="02000000000000000000" pitchFamily="2" charset="0"/>
              </a:rPr>
              <a:t> </a:t>
            </a:r>
            <a:r>
              <a:rPr lang="de-CH" sz="3200" dirty="0" err="1">
                <a:solidFill>
                  <a:schemeClr val="tx2"/>
                </a:solidFill>
                <a:latin typeface="Yanone Kaffeesatz Light" panose="02000000000000000000" pitchFamily="2" charset="0"/>
              </a:rPr>
              <a:t>message</a:t>
            </a:r>
            <a:r>
              <a:rPr lang="de-CH" sz="3200" dirty="0">
                <a:solidFill>
                  <a:schemeClr val="tx2"/>
                </a:solidFill>
                <a:latin typeface="Yanone Kaffeesatz Light" panose="02000000000000000000" pitchFamily="2" charset="0"/>
              </a:rPr>
              <a:t> in </a:t>
            </a:r>
            <a:r>
              <a:rPr lang="de-CH" sz="3200" dirty="0" err="1">
                <a:solidFill>
                  <a:schemeClr val="tx2"/>
                </a:solidFill>
                <a:latin typeface="Yanone Kaffeesatz Light" panose="02000000000000000000" pitchFamily="2" charset="0"/>
              </a:rPr>
              <a:t>messsagesToBeSent</a:t>
            </a:r>
            <a:r>
              <a:rPr lang="de-CH" sz="3200" dirty="0">
                <a:solidFill>
                  <a:schemeClr val="tx2"/>
                </a:solidFill>
                <a:latin typeface="Yanone Kaffeesatz Light" panose="02000000000000000000" pitchFamily="2" charset="0"/>
              </a:rPr>
              <a:t>) {</a:t>
            </a: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            </a:t>
            </a:r>
          </a:p>
          <a:p>
            <a:r>
              <a:rPr lang="de-CH" sz="3200" dirty="0">
                <a:solidFill>
                  <a:schemeClr val="tx2"/>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await</a:t>
            </a:r>
            <a:r>
              <a:rPr lang="de-CH" sz="4000" dirty="0">
                <a:solidFill>
                  <a:schemeClr val="accent4"/>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SendMessage</a:t>
            </a:r>
            <a:r>
              <a:rPr lang="de-CH" sz="4000" dirty="0">
                <a:solidFill>
                  <a:schemeClr val="accent4"/>
                </a:solidFill>
                <a:latin typeface="Yanone Kaffeesatz Light" panose="02000000000000000000" pitchFamily="2" charset="0"/>
              </a:rPr>
              <a:t>(</a:t>
            </a:r>
            <a:r>
              <a:rPr lang="de-CH" sz="4000" dirty="0" err="1">
                <a:solidFill>
                  <a:schemeClr val="accent4"/>
                </a:solidFill>
                <a:latin typeface="Yanone Kaffeesatz Light" panose="02000000000000000000" pitchFamily="2" charset="0"/>
              </a:rPr>
              <a:t>message</a:t>
            </a:r>
            <a:r>
              <a:rPr lang="de-CH" sz="4000" dirty="0">
                <a:solidFill>
                  <a:schemeClr val="accent4"/>
                </a:solidFill>
                <a:latin typeface="Yanone Kaffeesatz Light" panose="02000000000000000000" pitchFamily="2" charset="0"/>
              </a:rPr>
              <a:t>);</a:t>
            </a:r>
            <a:endParaRPr lang="de-CH" sz="3200" dirty="0">
              <a:solidFill>
                <a:schemeClr val="accent4"/>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a:t>
            </a:r>
            <a:endParaRPr lang="en-US" sz="3200" dirty="0"/>
          </a:p>
        </p:txBody>
      </p:sp>
      <p:sp>
        <p:nvSpPr>
          <p:cNvPr id="4" name="Flowchart: Card 4">
            <a:extLst>
              <a:ext uri="{FF2B5EF4-FFF2-40B4-BE49-F238E27FC236}">
                <a16:creationId xmlns:a16="http://schemas.microsoft.com/office/drawing/2014/main" id="{C1280133-2ECD-4163-BE10-AC67D04A819E}"/>
              </a:ext>
            </a:extLst>
          </p:cNvPr>
          <p:cNvSpPr/>
          <p:nvPr/>
        </p:nvSpPr>
        <p:spPr>
          <a:xfrm>
            <a:off x="3506794" y="3972766"/>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Left Brace 5">
            <a:extLst>
              <a:ext uri="{FF2B5EF4-FFF2-40B4-BE49-F238E27FC236}">
                <a16:creationId xmlns:a16="http://schemas.microsoft.com/office/drawing/2014/main" id="{17C24C57-44FA-4817-9697-E775235634CE}"/>
              </a:ext>
            </a:extLst>
          </p:cNvPr>
          <p:cNvSpPr/>
          <p:nvPr/>
        </p:nvSpPr>
        <p:spPr>
          <a:xfrm rot="16200000">
            <a:off x="6099266" y="2598665"/>
            <a:ext cx="527004" cy="470821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0A4345C1-3FF0-429A-94D9-1EE5E67F0B18}"/>
              </a:ext>
            </a:extLst>
          </p:cNvPr>
          <p:cNvSpPr/>
          <p:nvPr/>
        </p:nvSpPr>
        <p:spPr>
          <a:xfrm>
            <a:off x="4863002" y="5384692"/>
            <a:ext cx="2999539" cy="523220"/>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Latency / Operation costs</a:t>
            </a:r>
          </a:p>
        </p:txBody>
      </p:sp>
    </p:spTree>
    <p:extLst>
      <p:ext uri="{BB962C8B-B14F-4D97-AF65-F5344CB8AC3E}">
        <p14:creationId xmlns:p14="http://schemas.microsoft.com/office/powerpoint/2010/main" val="334434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repeatCount="3000" accel="50000" decel="50000" fill="remove" grpId="1" nodeType="clickEffect">
                                  <p:stCondLst>
                                    <p:cond delay="0"/>
                                  </p:stCondLst>
                                  <p:childTnLst>
                                    <p:animMotion origin="layout" path="M 6.25E-7 1.48148E-6 L 0.38346 -0.12477 " pathEditMode="relative" rAng="0" ptsTypes="AA">
                                      <p:cBhvr>
                                        <p:cTn id="10" dur="1000" fill="hold"/>
                                        <p:tgtEl>
                                          <p:spTgt spid="4"/>
                                        </p:tgtEl>
                                        <p:attrNameLst>
                                          <p:attrName>ppt_x</p:attrName>
                                          <p:attrName>ppt_y</p:attrName>
                                        </p:attrNameLst>
                                      </p:cBhvr>
                                      <p:rCtr x="19167" y="-625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45D00-AFF0-4485-835A-968206153DD1}"/>
              </a:ext>
            </a:extLst>
          </p:cNvPr>
          <p:cNvSpPr/>
          <p:nvPr/>
        </p:nvSpPr>
        <p:spPr>
          <a:xfrm>
            <a:off x="1142999"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44623632-41D3-4BDA-971A-09199843393A}"/>
              </a:ext>
            </a:extLst>
          </p:cNvPr>
          <p:cNvSpPr/>
          <p:nvPr/>
        </p:nvSpPr>
        <p:spPr>
          <a:xfrm>
            <a:off x="6885214" y="2322739"/>
            <a:ext cx="4163790"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Left Brace 3">
            <a:extLst>
              <a:ext uri="{FF2B5EF4-FFF2-40B4-BE49-F238E27FC236}">
                <a16:creationId xmlns:a16="http://schemas.microsoft.com/office/drawing/2014/main" id="{D653EF73-6AB4-4E0B-9B57-048617ACEB8F}"/>
              </a:ext>
            </a:extLst>
          </p:cNvPr>
          <p:cNvSpPr/>
          <p:nvPr/>
        </p:nvSpPr>
        <p:spPr>
          <a:xfrm rot="16200000">
            <a:off x="5832499" y="-232"/>
            <a:ext cx="527004" cy="9906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E1EF88E-92F3-4A82-A346-06DBFE2A49B7}"/>
              </a:ext>
            </a:extLst>
          </p:cNvPr>
          <p:cNvSpPr/>
          <p:nvPr/>
        </p:nvSpPr>
        <p:spPr>
          <a:xfrm>
            <a:off x="3037326" y="5384692"/>
            <a:ext cx="6310986" cy="523220"/>
          </a:xfrm>
          <a:prstGeom prst="rect">
            <a:avLst/>
          </a:prstGeom>
        </p:spPr>
        <p:txBody>
          <a:bodyPr wrap="square">
            <a:spAutoFit/>
          </a:bodyPr>
          <a:lstStyle/>
          <a:p>
            <a:pPr algn="ctr"/>
            <a:r>
              <a:rPr lang="en-US" sz="2800" dirty="0">
                <a:solidFill>
                  <a:schemeClr val="accent4"/>
                </a:solidFill>
                <a:latin typeface="Yanone Kaffeesatz Regular" panose="02000000000000000000" pitchFamily="2" charset="0"/>
              </a:rPr>
              <a:t>All the messages to be sent</a:t>
            </a:r>
          </a:p>
        </p:txBody>
      </p:sp>
      <p:sp>
        <p:nvSpPr>
          <p:cNvPr id="6" name="Rectangle 5">
            <a:extLst>
              <a:ext uri="{FF2B5EF4-FFF2-40B4-BE49-F238E27FC236}">
                <a16:creationId xmlns:a16="http://schemas.microsoft.com/office/drawing/2014/main" id="{6614F3D5-FA30-4C74-841E-405D37A5916D}"/>
              </a:ext>
            </a:extLst>
          </p:cNvPr>
          <p:cNvSpPr/>
          <p:nvPr/>
        </p:nvSpPr>
        <p:spPr>
          <a:xfrm>
            <a:off x="4014106"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Flowchart: Card 4">
            <a:extLst>
              <a:ext uri="{FF2B5EF4-FFF2-40B4-BE49-F238E27FC236}">
                <a16:creationId xmlns:a16="http://schemas.microsoft.com/office/drawing/2014/main" id="{DDDF4D41-6FDE-4B26-A141-0C204610580F}"/>
              </a:ext>
            </a:extLst>
          </p:cNvPr>
          <p:cNvSpPr/>
          <p:nvPr/>
        </p:nvSpPr>
        <p:spPr>
          <a:xfrm>
            <a:off x="1258720" y="2400300"/>
            <a:ext cx="107898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8" name="Flowchart: Card 4">
            <a:extLst>
              <a:ext uri="{FF2B5EF4-FFF2-40B4-BE49-F238E27FC236}">
                <a16:creationId xmlns:a16="http://schemas.microsoft.com/office/drawing/2014/main" id="{C0A0841F-2C4E-4975-99E4-54DD8ADC2DB2}"/>
              </a:ext>
            </a:extLst>
          </p:cNvPr>
          <p:cNvSpPr/>
          <p:nvPr/>
        </p:nvSpPr>
        <p:spPr>
          <a:xfrm>
            <a:off x="2495550" y="2400300"/>
            <a:ext cx="111850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grpSp>
        <p:nvGrpSpPr>
          <p:cNvPr id="11" name="Group 10">
            <a:extLst>
              <a:ext uri="{FF2B5EF4-FFF2-40B4-BE49-F238E27FC236}">
                <a16:creationId xmlns:a16="http://schemas.microsoft.com/office/drawing/2014/main" id="{0FADD295-3D64-43AF-8AF7-15EAD8DF8298}"/>
              </a:ext>
            </a:extLst>
          </p:cNvPr>
          <p:cNvGrpSpPr/>
          <p:nvPr/>
        </p:nvGrpSpPr>
        <p:grpSpPr>
          <a:xfrm>
            <a:off x="1142998" y="1232335"/>
            <a:ext cx="2628901" cy="921984"/>
            <a:chOff x="1142997" y="914983"/>
            <a:chExt cx="2628901" cy="921984"/>
          </a:xfrm>
        </p:grpSpPr>
        <p:sp>
          <p:nvSpPr>
            <p:cNvPr id="9" name="Left Brace 8">
              <a:extLst>
                <a:ext uri="{FF2B5EF4-FFF2-40B4-BE49-F238E27FC236}">
                  <a16:creationId xmlns:a16="http://schemas.microsoft.com/office/drawing/2014/main" id="{D71D7317-56FB-4C88-9A58-1DD93A994505}"/>
                </a:ext>
              </a:extLst>
            </p:cNvPr>
            <p:cNvSpPr/>
            <p:nvPr/>
          </p:nvSpPr>
          <p:spPr>
            <a:xfrm rot="5400000">
              <a:off x="2342276" y="407345"/>
              <a:ext cx="230343" cy="2628901"/>
            </a:xfrm>
            <a:prstGeom prst="leftBrace">
              <a:avLst>
                <a:gd name="adj1" fmla="val 8333"/>
                <a:gd name="adj2" fmla="val 49379"/>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018B280E-C487-4C1A-BAFF-E739BF11463D}"/>
                </a:ext>
              </a:extLst>
            </p:cNvPr>
            <p:cNvSpPr/>
            <p:nvPr/>
          </p:nvSpPr>
          <p:spPr>
            <a:xfrm>
              <a:off x="2013687" y="914983"/>
              <a:ext cx="963725"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256 KB</a:t>
              </a:r>
              <a:endParaRPr lang="en-US" sz="2800" dirty="0"/>
            </a:p>
          </p:txBody>
        </p:sp>
      </p:grpSp>
      <p:grpSp>
        <p:nvGrpSpPr>
          <p:cNvPr id="14" name="Group 13">
            <a:extLst>
              <a:ext uri="{FF2B5EF4-FFF2-40B4-BE49-F238E27FC236}">
                <a16:creationId xmlns:a16="http://schemas.microsoft.com/office/drawing/2014/main" id="{991B0C27-F84C-4784-9582-6FFCF2806190}"/>
              </a:ext>
            </a:extLst>
          </p:cNvPr>
          <p:cNvGrpSpPr/>
          <p:nvPr/>
        </p:nvGrpSpPr>
        <p:grpSpPr>
          <a:xfrm>
            <a:off x="1142999" y="227298"/>
            <a:ext cx="5500008" cy="1162404"/>
            <a:chOff x="1142999" y="227298"/>
            <a:chExt cx="5500008" cy="1162404"/>
          </a:xfrm>
        </p:grpSpPr>
        <p:sp>
          <p:nvSpPr>
            <p:cNvPr id="12" name="Left Brace 11">
              <a:extLst>
                <a:ext uri="{FF2B5EF4-FFF2-40B4-BE49-F238E27FC236}">
                  <a16:creationId xmlns:a16="http://schemas.microsoft.com/office/drawing/2014/main" id="{531A993C-F04C-45AD-A3A8-791D2017BF2C}"/>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5F747B-3D2E-4755-ABB6-EC4D04794E6A}"/>
                </a:ext>
              </a:extLst>
            </p:cNvPr>
            <p:cNvSpPr/>
            <p:nvPr/>
          </p:nvSpPr>
          <p:spPr>
            <a:xfrm>
              <a:off x="3067296" y="227298"/>
              <a:ext cx="1651414"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1</a:t>
              </a:r>
              <a:endParaRPr lang="en-US" sz="2800" dirty="0"/>
            </a:p>
          </p:txBody>
        </p:sp>
      </p:grpSp>
      <p:grpSp>
        <p:nvGrpSpPr>
          <p:cNvPr id="15" name="Group 14">
            <a:extLst>
              <a:ext uri="{FF2B5EF4-FFF2-40B4-BE49-F238E27FC236}">
                <a16:creationId xmlns:a16="http://schemas.microsoft.com/office/drawing/2014/main" id="{DA54B1D4-0EB8-414B-955D-3842E405067C}"/>
              </a:ext>
            </a:extLst>
          </p:cNvPr>
          <p:cNvGrpSpPr/>
          <p:nvPr/>
        </p:nvGrpSpPr>
        <p:grpSpPr>
          <a:xfrm>
            <a:off x="6885214" y="197286"/>
            <a:ext cx="4163787" cy="1134434"/>
            <a:chOff x="1142999" y="255268"/>
            <a:chExt cx="5500008" cy="1134434"/>
          </a:xfrm>
        </p:grpSpPr>
        <p:sp>
          <p:nvSpPr>
            <p:cNvPr id="16" name="Left Brace 15">
              <a:extLst>
                <a:ext uri="{FF2B5EF4-FFF2-40B4-BE49-F238E27FC236}">
                  <a16:creationId xmlns:a16="http://schemas.microsoft.com/office/drawing/2014/main" id="{154E6FAC-91A3-40AE-A52B-3540BEC046B0}"/>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43302FA-BF96-4BF5-8257-BC6CD8254CA9}"/>
                </a:ext>
              </a:extLst>
            </p:cNvPr>
            <p:cNvSpPr/>
            <p:nvPr/>
          </p:nvSpPr>
          <p:spPr>
            <a:xfrm>
              <a:off x="2802315" y="255268"/>
              <a:ext cx="2181377"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2</a:t>
              </a:r>
              <a:endParaRPr lang="en-US" sz="2800" dirty="0"/>
            </a:p>
          </p:txBody>
        </p:sp>
      </p:grpSp>
      <p:sp>
        <p:nvSpPr>
          <p:cNvPr id="18" name="Flowchart: Card 4">
            <a:extLst>
              <a:ext uri="{FF2B5EF4-FFF2-40B4-BE49-F238E27FC236}">
                <a16:creationId xmlns:a16="http://schemas.microsoft.com/office/drawing/2014/main" id="{759C2CD6-3B6C-45A6-A8ED-C12F5C1F5FEA}"/>
              </a:ext>
            </a:extLst>
          </p:cNvPr>
          <p:cNvSpPr/>
          <p:nvPr/>
        </p:nvSpPr>
        <p:spPr>
          <a:xfrm>
            <a:off x="1469571" y="2506436"/>
            <a:ext cx="783772" cy="580919"/>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Headers</a:t>
            </a:r>
          </a:p>
        </p:txBody>
      </p:sp>
      <p:sp>
        <p:nvSpPr>
          <p:cNvPr id="19" name="Flowchart: Card 4">
            <a:extLst>
              <a:ext uri="{FF2B5EF4-FFF2-40B4-BE49-F238E27FC236}">
                <a16:creationId xmlns:a16="http://schemas.microsoft.com/office/drawing/2014/main" id="{18C9A471-1A32-40C7-859A-C02B06EDF35B}"/>
              </a:ext>
            </a:extLst>
          </p:cNvPr>
          <p:cNvSpPr/>
          <p:nvPr/>
        </p:nvSpPr>
        <p:spPr>
          <a:xfrm>
            <a:off x="1332139" y="3179788"/>
            <a:ext cx="921204" cy="1110715"/>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Body</a:t>
            </a:r>
          </a:p>
        </p:txBody>
      </p:sp>
      <p:sp>
        <p:nvSpPr>
          <p:cNvPr id="20" name="Flowchart: Card 4">
            <a:extLst>
              <a:ext uri="{FF2B5EF4-FFF2-40B4-BE49-F238E27FC236}">
                <a16:creationId xmlns:a16="http://schemas.microsoft.com/office/drawing/2014/main" id="{83529DD0-6D7F-47F8-BC8F-DA470C6F59C2}"/>
              </a:ext>
            </a:extLst>
          </p:cNvPr>
          <p:cNvSpPr/>
          <p:nvPr/>
        </p:nvSpPr>
        <p:spPr>
          <a:xfrm>
            <a:off x="4101193"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1" name="Flowchart: Card 4">
            <a:extLst>
              <a:ext uri="{FF2B5EF4-FFF2-40B4-BE49-F238E27FC236}">
                <a16:creationId xmlns:a16="http://schemas.microsoft.com/office/drawing/2014/main" id="{37782D87-07FE-49EC-A374-1566D36A6593}"/>
              </a:ext>
            </a:extLst>
          </p:cNvPr>
          <p:cNvSpPr/>
          <p:nvPr/>
        </p:nvSpPr>
        <p:spPr>
          <a:xfrm>
            <a:off x="4629150"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2" name="Flowchart: Card 4">
            <a:extLst>
              <a:ext uri="{FF2B5EF4-FFF2-40B4-BE49-F238E27FC236}">
                <a16:creationId xmlns:a16="http://schemas.microsoft.com/office/drawing/2014/main" id="{B07B4799-D643-421E-9115-0AA6609A97C5}"/>
              </a:ext>
            </a:extLst>
          </p:cNvPr>
          <p:cNvSpPr/>
          <p:nvPr/>
        </p:nvSpPr>
        <p:spPr>
          <a:xfrm>
            <a:off x="5138057"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3" name="Flowchart: Card 4">
            <a:extLst>
              <a:ext uri="{FF2B5EF4-FFF2-40B4-BE49-F238E27FC236}">
                <a16:creationId xmlns:a16="http://schemas.microsoft.com/office/drawing/2014/main" id="{98F7A8A5-395F-4DBC-8145-76969AE430CA}"/>
              </a:ext>
            </a:extLst>
          </p:cNvPr>
          <p:cNvSpPr/>
          <p:nvPr/>
        </p:nvSpPr>
        <p:spPr>
          <a:xfrm>
            <a:off x="5646964"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09FF60AD-D150-452C-8174-975950BC9D64}"/>
              </a:ext>
            </a:extLst>
          </p:cNvPr>
          <p:cNvSpPr/>
          <p:nvPr/>
        </p:nvSpPr>
        <p:spPr>
          <a:xfrm>
            <a:off x="6155870" y="243295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5" name="Flowchart: Card 4">
            <a:extLst>
              <a:ext uri="{FF2B5EF4-FFF2-40B4-BE49-F238E27FC236}">
                <a16:creationId xmlns:a16="http://schemas.microsoft.com/office/drawing/2014/main" id="{A6706DAE-D8D7-4ACD-A38A-66E09D7BF542}"/>
              </a:ext>
            </a:extLst>
          </p:cNvPr>
          <p:cNvSpPr/>
          <p:nvPr/>
        </p:nvSpPr>
        <p:spPr>
          <a:xfrm>
            <a:off x="6981824" y="2420152"/>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6" name="Flowchart: Card 4">
            <a:extLst>
              <a:ext uri="{FF2B5EF4-FFF2-40B4-BE49-F238E27FC236}">
                <a16:creationId xmlns:a16="http://schemas.microsoft.com/office/drawing/2014/main" id="{127EE7FB-1EB2-41A3-9E29-68CB43005D04}"/>
              </a:ext>
            </a:extLst>
          </p:cNvPr>
          <p:cNvSpPr/>
          <p:nvPr/>
        </p:nvSpPr>
        <p:spPr>
          <a:xfrm>
            <a:off x="7500255" y="2420151"/>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3682414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7EBEB-F648-4B63-899A-793933AF22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52" y="277585"/>
            <a:ext cx="6934470" cy="3314700"/>
          </a:xfrm>
          <a:prstGeom prst="rect">
            <a:avLst/>
          </a:prstGeom>
        </p:spPr>
      </p:pic>
      <p:pic>
        <p:nvPicPr>
          <p:cNvPr id="5" name="Picture 4">
            <a:extLst>
              <a:ext uri="{FF2B5EF4-FFF2-40B4-BE49-F238E27FC236}">
                <a16:creationId xmlns:a16="http://schemas.microsoft.com/office/drawing/2014/main" id="{00DFD1FA-0E01-45F0-998D-A8F9AF619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553" y="277585"/>
            <a:ext cx="4911546" cy="5992586"/>
          </a:xfrm>
          <a:prstGeom prst="rect">
            <a:avLst/>
          </a:prstGeom>
        </p:spPr>
      </p:pic>
      <p:pic>
        <p:nvPicPr>
          <p:cNvPr id="9" name="Picture 8">
            <a:extLst>
              <a:ext uri="{FF2B5EF4-FFF2-40B4-BE49-F238E27FC236}">
                <a16:creationId xmlns:a16="http://schemas.microsoft.com/office/drawing/2014/main" id="{13F68FB5-431F-4326-9D94-859832C84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225" y="4400549"/>
            <a:ext cx="5327297" cy="2179866"/>
          </a:xfrm>
          <a:prstGeom prst="rect">
            <a:avLst/>
          </a:prstGeom>
        </p:spPr>
      </p:pic>
      <p:pic>
        <p:nvPicPr>
          <p:cNvPr id="7" name="Picture 6">
            <a:extLst>
              <a:ext uri="{FF2B5EF4-FFF2-40B4-BE49-F238E27FC236}">
                <a16:creationId xmlns:a16="http://schemas.microsoft.com/office/drawing/2014/main" id="{455E4EC1-4608-4945-96B7-A7E647CEF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052" y="3722914"/>
            <a:ext cx="3658075" cy="2179866"/>
          </a:xfrm>
          <a:prstGeom prst="rect">
            <a:avLst/>
          </a:prstGeom>
        </p:spPr>
      </p:pic>
    </p:spTree>
    <p:extLst>
      <p:ext uri="{BB962C8B-B14F-4D97-AF65-F5344CB8AC3E}">
        <p14:creationId xmlns:p14="http://schemas.microsoft.com/office/powerpoint/2010/main" val="2191255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DBAF6-666A-46BD-BD92-076C6B9E2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364"/>
            <a:ext cx="12192000" cy="9144000"/>
          </a:xfrm>
          <a:prstGeom prst="rect">
            <a:avLst/>
          </a:prstGeom>
        </p:spPr>
      </p:pic>
      <p:grpSp>
        <p:nvGrpSpPr>
          <p:cNvPr id="4" name="Group 3">
            <a:extLst>
              <a:ext uri="{FF2B5EF4-FFF2-40B4-BE49-F238E27FC236}">
                <a16:creationId xmlns:a16="http://schemas.microsoft.com/office/drawing/2014/main" id="{EEABA835-5B5D-4027-8254-01B2BA0CDA0B}"/>
              </a:ext>
            </a:extLst>
          </p:cNvPr>
          <p:cNvGrpSpPr/>
          <p:nvPr/>
        </p:nvGrpSpPr>
        <p:grpSpPr>
          <a:xfrm>
            <a:off x="1068903" y="1924966"/>
            <a:ext cx="10274329" cy="2536348"/>
            <a:chOff x="703143" y="3457744"/>
            <a:chExt cx="10274329" cy="2536348"/>
          </a:xfrm>
        </p:grpSpPr>
        <p:sp>
          <p:nvSpPr>
            <p:cNvPr id="5" name="Rectangle 4">
              <a:extLst>
                <a:ext uri="{FF2B5EF4-FFF2-40B4-BE49-F238E27FC236}">
                  <a16:creationId xmlns:a16="http://schemas.microsoft.com/office/drawing/2014/main" id="{D4B8761F-6E33-4534-BE98-5E3D630CD569}"/>
                </a:ext>
              </a:extLst>
            </p:cNvPr>
            <p:cNvSpPr/>
            <p:nvPr/>
          </p:nvSpPr>
          <p:spPr>
            <a:xfrm>
              <a:off x="703143" y="3457744"/>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C685B8-2DE4-4AAB-B1C3-AF7810A4B669}"/>
                </a:ext>
              </a:extLst>
            </p:cNvPr>
            <p:cNvSpPr txBox="1"/>
            <p:nvPr/>
          </p:nvSpPr>
          <p:spPr>
            <a:xfrm>
              <a:off x="2589256" y="3794894"/>
              <a:ext cx="6502101" cy="1862048"/>
            </a:xfrm>
            <a:prstGeom prst="rect">
              <a:avLst/>
            </a:prstGeom>
            <a:noFill/>
          </p:spPr>
          <p:txBody>
            <a:bodyPr wrap="none" rtlCol="0">
              <a:spAutoFit/>
            </a:bodyPr>
            <a:lstStyle/>
            <a:p>
              <a:r>
                <a:rPr lang="en-US" sz="11500" dirty="0">
                  <a:solidFill>
                    <a:schemeClr val="tx2"/>
                  </a:solidFill>
                  <a:latin typeface="Yanone Kaffeesatz Regular" panose="02000000000000000000" pitchFamily="2" charset="0"/>
                </a:rPr>
                <a:t>Try it yourself</a:t>
              </a:r>
            </a:p>
          </p:txBody>
        </p:sp>
      </p:grpSp>
    </p:spTree>
    <p:extLst>
      <p:ext uri="{BB962C8B-B14F-4D97-AF65-F5344CB8AC3E}">
        <p14:creationId xmlns:p14="http://schemas.microsoft.com/office/powerpoint/2010/main" val="413950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424600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pic>
        <p:nvPicPr>
          <p:cNvPr id="6" name="Picture 5">
            <a:extLst>
              <a:ext uri="{FF2B5EF4-FFF2-40B4-BE49-F238E27FC236}">
                <a16:creationId xmlns:a16="http://schemas.microsoft.com/office/drawing/2014/main" id="{056C5017-6DD5-4A1C-92C3-F5364B92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25" y="3101340"/>
            <a:ext cx="2857500" cy="2857500"/>
          </a:xfrm>
          <a:prstGeom prst="rect">
            <a:avLst/>
          </a:prstGeom>
        </p:spPr>
      </p:pic>
      <p:pic>
        <p:nvPicPr>
          <p:cNvPr id="10" name="Picture 9">
            <a:extLst>
              <a:ext uri="{FF2B5EF4-FFF2-40B4-BE49-F238E27FC236}">
                <a16:creationId xmlns:a16="http://schemas.microsoft.com/office/drawing/2014/main" id="{4C5172F6-C4C7-4E5E-89AC-B9287AFE3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620" y="748851"/>
            <a:ext cx="2536032" cy="2880000"/>
          </a:xfrm>
          <a:prstGeom prst="rect">
            <a:avLst/>
          </a:prstGeom>
        </p:spPr>
      </p:pic>
    </p:spTree>
    <p:extLst>
      <p:ext uri="{BB962C8B-B14F-4D97-AF65-F5344CB8AC3E}">
        <p14:creationId xmlns:p14="http://schemas.microsoft.com/office/powerpoint/2010/main" val="8953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3259</Words>
  <Application>Microsoft Office PowerPoint</Application>
  <PresentationFormat>Widescreen</PresentationFormat>
  <Paragraphs>386</Paragraphs>
  <Slides>44</Slides>
  <Notes>44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488</cp:revision>
  <dcterms:created xsi:type="dcterms:W3CDTF">2016-02-22T14:00:45Z</dcterms:created>
  <dcterms:modified xsi:type="dcterms:W3CDTF">2019-11-07T10:20:31Z</dcterms:modified>
</cp:coreProperties>
</file>